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7" r:id="rId9"/>
    <p:sldId id="262" r:id="rId10"/>
    <p:sldId id="263" r:id="rId11"/>
    <p:sldId id="264" r:id="rId12"/>
    <p:sldId id="271" r:id="rId13"/>
    <p:sldId id="269" r:id="rId14"/>
    <p:sldId id="270" r:id="rId15"/>
    <p:sldId id="266" r:id="rId16"/>
    <p:sldId id="268" r:id="rId17"/>
    <p:sldId id="265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-52"/>
        <a:ea typeface="ＭＳ Ｐゴシック" pitchFamily="-107" charset="-128"/>
        <a:cs typeface="ＭＳ Ｐゴシック" pitchFamily="-107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-52"/>
        <a:ea typeface="ＭＳ Ｐゴシック" pitchFamily="-107" charset="-128"/>
        <a:cs typeface="ＭＳ Ｐゴシック" pitchFamily="-107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-52"/>
        <a:ea typeface="ＭＳ Ｐゴシック" pitchFamily="-107" charset="-128"/>
        <a:cs typeface="ＭＳ Ｐゴシック" pitchFamily="-107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-52"/>
        <a:ea typeface="ＭＳ Ｐゴシック" pitchFamily="-107" charset="-128"/>
        <a:cs typeface="ＭＳ Ｐゴシック" pitchFamily="-107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7" charset="-52"/>
        <a:ea typeface="ＭＳ Ｐゴシック" pitchFamily="-107" charset="-128"/>
        <a:cs typeface="ＭＳ Ｐゴシック" pitchFamily="-107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7" charset="-52"/>
        <a:ea typeface="ＭＳ Ｐゴシック" pitchFamily="-107" charset="-128"/>
        <a:cs typeface="ＭＳ Ｐゴシック" pitchFamily="-107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7" charset="-52"/>
        <a:ea typeface="ＭＳ Ｐゴシック" pitchFamily="-107" charset="-128"/>
        <a:cs typeface="ＭＳ Ｐゴシック" pitchFamily="-107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7" charset="-52"/>
        <a:ea typeface="ＭＳ Ｐゴシック" pitchFamily="-107" charset="-128"/>
        <a:cs typeface="ＭＳ Ｐゴシック" pitchFamily="-107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7" charset="-52"/>
        <a:ea typeface="ＭＳ Ｐゴシック" pitchFamily="-107" charset="-128"/>
        <a:cs typeface="ＭＳ Ｐゴシック" pitchFamily="-107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54" d="100"/>
          <a:sy n="154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1" Type="http://schemas.openxmlformats.org/officeDocument/2006/relationships/theme" Target="theme/theme1.xml"/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printerSettings" Target="printerSettings/printerSettings1.bin"/><Relationship Id="rId26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11" Type="http://schemas.openxmlformats.org/officeDocument/2006/relationships/slide" Target="slides/slide10.xml"/><Relationship Id="rId29" Type="http://schemas.openxmlformats.org/officeDocument/2006/relationships/presProps" Target="presProps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B8BA267-F348-404B-82D2-4C7095ED07E6}" type="datetime1">
              <a:rPr lang="en-US"/>
              <a:pPr>
                <a:defRPr/>
              </a:pPr>
              <a:t>10/5/08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26C496-A67E-5542-8D09-28DFC7E045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067D213-6720-024A-8F47-25A95FC4348C}" type="datetime1">
              <a:rPr lang="en-US"/>
              <a:pPr>
                <a:defRPr/>
              </a:pPr>
              <a:t>10/5/08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68B99DA-942D-5D4F-BE7F-ADC769A0B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33821-4A31-8146-A9FA-D782A596EAD9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2FC040-AA8B-2540-95BC-FD141C1BFE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317806-AB3F-5549-90F1-8966351259B1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6C7EC-9346-A849-B16F-B481D434F5E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DD799-2E74-0A45-86FF-BD199A6424E7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75D5F1-083F-1447-A1C0-39B3254070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EBF70-9447-F043-9B83-F4661E6B8FE8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46772-678D-F045-B793-B8E11AA774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DCE85-5B65-3E43-96FA-7C85CBB8F945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DA1FE-7F83-2B40-95D8-BFEDFE76153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C2F89-1AC4-B64B-95FC-6505172F2402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24FB0-561C-844B-817B-76678679C7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B84F1-8BCB-D34F-853C-0E569D345F6D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B5DA6-73F4-3F48-AA5C-1264320A90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50E8D-15E4-5742-97E3-6F239F9BB1FB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6187E-7D91-3E41-BE20-E45BD36DE9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C0C20-DFE5-4F4F-BCC3-0DB21B74F33B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A1EFF-34DF-1D44-8E57-9E03C6407B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96390-1F79-064F-9341-040C3A5FB980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51E00-875F-DA41-87D5-8019375C44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E82FA-DAA8-F142-80AC-ECD85214B509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F8357-8F49-B34C-BDC0-FA41553C3F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73F26E2-220A-5B4E-93E0-EF4EF6C151D4}" type="datetime1">
              <a:rPr lang="en-US"/>
              <a:pPr>
                <a:defRPr/>
              </a:pPr>
              <a:t>10/5/08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B3EA3A4-ACB5-5143-9713-741BF08C66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7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ＭＳ Ｐゴシック" pitchFamily="-107" charset="-128"/>
          <a:cs typeface="ＭＳ Ｐゴシック" pitchFamily="-107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-107" charset="0"/>
          <a:ea typeface="ＭＳ Ｐゴシック" pitchFamily="-107" charset="-128"/>
          <a:cs typeface="ＭＳ Ｐゴシック" pitchFamily="-107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-107" charset="0"/>
          <a:ea typeface="ＭＳ Ｐゴシック" pitchFamily="-107" charset="-128"/>
          <a:cs typeface="ＭＳ Ｐゴシック" pitchFamily="-107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-107" charset="0"/>
          <a:ea typeface="ＭＳ Ｐゴシック" pitchFamily="-107" charset="-128"/>
          <a:cs typeface="ＭＳ Ｐゴシック" pitchFamily="-107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ucida Sans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marL="547688" indent="-411163" algn="l" rtl="0" eaLnBrk="0" fontAlgn="base" hangingPunct="0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-107" charset="2"/>
        <a:buChar char=""/>
        <a:defRPr sz="2800" kern="1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868363" indent="-2825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-107" charset="2"/>
        <a:buChar char=""/>
        <a:defRPr sz="2400" kern="1200">
          <a:solidFill>
            <a:schemeClr val="tx1"/>
          </a:solidFill>
          <a:latin typeface="+mn-lt"/>
          <a:ea typeface="ＭＳ Ｐゴシック" pitchFamily="-107" charset="-128"/>
          <a:cs typeface="+mn-cs"/>
        </a:defRPr>
      </a:lvl2pPr>
      <a:lvl3pPr marL="113347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-107" charset="2"/>
        <a:buChar char=""/>
        <a:defRPr sz="2200" kern="1200">
          <a:solidFill>
            <a:schemeClr val="tx1"/>
          </a:solidFill>
          <a:latin typeface="+mn-lt"/>
          <a:ea typeface="ヒラギノ角ゴ Pro W3" pitchFamily="-107" charset="-128"/>
          <a:cs typeface="+mn-cs"/>
        </a:defRPr>
      </a:lvl3pPr>
      <a:lvl4pPr marL="13525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-107" charset="2"/>
        <a:buChar char=""/>
        <a:defRPr sz="2000" kern="1200">
          <a:solidFill>
            <a:schemeClr val="tx1"/>
          </a:solidFill>
          <a:latin typeface="+mn-lt"/>
          <a:ea typeface="ヒラギノ角ゴ Pro W3" pitchFamily="-107" charset="-128"/>
          <a:cs typeface="+mn-cs"/>
        </a:defRPr>
      </a:lvl4pPr>
      <a:lvl5pPr marL="1544638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-107" charset="2"/>
        <a:buChar char=""/>
        <a:defRPr sz="2000" kern="1200">
          <a:solidFill>
            <a:schemeClr val="tx1"/>
          </a:solidFill>
          <a:latin typeface="+mn-lt"/>
          <a:ea typeface="ヒラギノ角ゴ Pro W3" pitchFamily="-107" charset="-128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Behavioral Medicine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5363" name="Subtitle 2"/>
          <p:cNvSpPr>
            <a:spLocks noGrp="1"/>
          </p:cNvSpPr>
          <p:nvPr>
            <p:ph type="subTitle" idx="1"/>
          </p:nvPr>
        </p:nvSpPr>
        <p:spPr>
          <a:xfrm>
            <a:off x="1371600" y="3332163"/>
            <a:ext cx="6400800" cy="1752600"/>
          </a:xfrm>
        </p:spPr>
        <p:txBody>
          <a:bodyPr/>
          <a:lstStyle/>
          <a:p>
            <a:pPr eaLnBrk="1" hangingPunct="1"/>
            <a:r>
              <a:rPr lang="en-US" smtClean="0"/>
              <a:t>Why is it so important?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Your safety at work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24579" name="Content Placeholder 4" descr="Aggressive_Light.jpg"/>
          <p:cNvPicPr>
            <a:picLocks noGrp="1" noChangeAspect="1"/>
          </p:cNvPicPr>
          <p:nvPr>
            <p:ph idx="1"/>
          </p:nvPr>
        </p:nvPicPr>
        <p:blipFill>
          <a:blip r:embed="rId2"/>
          <a:srcRect l="-63161" r="-63161"/>
          <a:stretch>
            <a:fillRect/>
          </a:stretch>
        </p:blipFill>
        <p:spPr>
          <a:xfrm>
            <a:off x="228600" y="1600200"/>
            <a:ext cx="8229600" cy="47085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353800" y="-20269200"/>
            <a:ext cx="9564687" cy="143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5050" y="273050"/>
            <a:ext cx="4379913" cy="644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Subtle Signs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25605" name="Content Placehold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buFont typeface="Wingdings 2" pitchFamily="-107" charset="2"/>
              <a:buNone/>
            </a:pPr>
            <a:r>
              <a:rPr lang="en-US" smtClean="0"/>
              <a:t>Who is really happy here?</a:t>
            </a:r>
          </a:p>
        </p:txBody>
      </p:sp>
      <p:sp>
        <p:nvSpPr>
          <p:cNvPr id="25606" name="Text Placeholder 17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eaLnBrk="1" hangingPunct="1">
              <a:buFont typeface="Arial" pitchFamily="-107" charset="-52"/>
              <a:buChar char="•"/>
            </a:pPr>
            <a:r>
              <a:rPr lang="en-US" sz="1800" smtClean="0"/>
              <a:t>Tongue flick or out</a:t>
            </a:r>
          </a:p>
          <a:p>
            <a:pPr eaLnBrk="1" hangingPunct="1">
              <a:buFont typeface="Arial" pitchFamily="-107" charset="-52"/>
              <a:buChar char="•"/>
            </a:pPr>
            <a:r>
              <a:rPr lang="en-US" sz="1800" smtClean="0"/>
              <a:t>Ears back</a:t>
            </a:r>
          </a:p>
          <a:p>
            <a:pPr eaLnBrk="1" hangingPunct="1">
              <a:buFont typeface="Arial" pitchFamily="-107" charset="-52"/>
              <a:buChar char="•"/>
            </a:pPr>
            <a:r>
              <a:rPr lang="en-US" sz="1800" smtClean="0"/>
              <a:t>Dilated pupils or squinty eyes</a:t>
            </a:r>
          </a:p>
          <a:p>
            <a:pPr eaLnBrk="1" hangingPunct="1">
              <a:buFont typeface="Arial" pitchFamily="-107" charset="-52"/>
              <a:buChar char="•"/>
            </a:pPr>
            <a:r>
              <a:rPr lang="en-US" sz="1800" smtClean="0"/>
              <a:t>Whale eye</a:t>
            </a:r>
          </a:p>
          <a:p>
            <a:pPr eaLnBrk="1" hangingPunct="1">
              <a:buFont typeface="Arial" pitchFamily="-107" charset="-52"/>
              <a:buChar char="•"/>
            </a:pPr>
            <a:r>
              <a:rPr lang="en-US" sz="1800" smtClean="0"/>
              <a:t>Muscle contraction</a:t>
            </a:r>
          </a:p>
          <a:p>
            <a:pPr eaLnBrk="1" hangingPunct="1">
              <a:buFont typeface="Arial" pitchFamily="-107" charset="-52"/>
              <a:buChar char="•"/>
            </a:pPr>
            <a:r>
              <a:rPr lang="en-US" sz="1800" smtClean="0"/>
              <a:t>Mouth almost shut</a:t>
            </a:r>
          </a:p>
          <a:p>
            <a:pPr eaLnBrk="1" hangingPunct="1">
              <a:buFont typeface="Arial" pitchFamily="-107" charset="-52"/>
              <a:buChar char="•"/>
            </a:pPr>
            <a:endParaRPr lang="en-US" sz="1800" smtClean="0"/>
          </a:p>
          <a:p>
            <a:pPr eaLnBrk="1" hangingPunct="1"/>
            <a:endParaRPr lang="en-US" sz="1800" smtClean="0"/>
          </a:p>
          <a:p>
            <a:pPr eaLnBrk="1" hangingPunct="1">
              <a:buFont typeface="Wingdings" pitchFamily="-107" charset="2"/>
              <a:buChar char=""/>
            </a:pPr>
            <a:r>
              <a:rPr lang="en-US" sz="2400" smtClean="0"/>
              <a:t>Watch for changes in behavior 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lab-pit black with white barkin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447800"/>
            <a:ext cx="5638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How about cats?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7651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 2" pitchFamily="-107" charset="2"/>
              <a:buNone/>
            </a:pPr>
            <a:r>
              <a:rPr lang="en-US" smtClean="0"/>
              <a:t>Any question about this cat?</a:t>
            </a:r>
          </a:p>
        </p:txBody>
      </p:sp>
      <p:pic>
        <p:nvPicPr>
          <p:cNvPr id="27652" name="Picture 10" descr="feline def-agg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286000"/>
            <a:ext cx="4953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Subtle Signs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Ears back</a:t>
            </a:r>
          </a:p>
          <a:p>
            <a:pPr eaLnBrk="1" hangingPunct="1"/>
            <a:r>
              <a:rPr lang="en-US" smtClean="0"/>
              <a:t>Dilated pupils</a:t>
            </a:r>
          </a:p>
          <a:p>
            <a:pPr eaLnBrk="1" hangingPunct="1"/>
            <a:r>
              <a:rPr lang="en-US" smtClean="0"/>
              <a:t>Whiskers taught</a:t>
            </a:r>
          </a:p>
          <a:p>
            <a:pPr eaLnBrk="1" hangingPunct="1"/>
            <a:r>
              <a:rPr lang="en-US" smtClean="0"/>
              <a:t>Muscle contraction</a:t>
            </a:r>
          </a:p>
          <a:p>
            <a:pPr eaLnBrk="1" hangingPunct="1"/>
            <a:r>
              <a:rPr lang="en-US" smtClean="0"/>
              <a:t>On all 4 paws</a:t>
            </a:r>
          </a:p>
          <a:p>
            <a:pPr eaLnBrk="1" hangingPunct="1"/>
            <a:r>
              <a:rPr lang="en-US" smtClean="0"/>
              <a:t>Low </a:t>
            </a:r>
          </a:p>
        </p:txBody>
      </p:sp>
      <p:pic>
        <p:nvPicPr>
          <p:cNvPr id="28676" name="Picture 4" descr="feline anxiou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3733800"/>
            <a:ext cx="51054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8128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8128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"/>
            <a:ext cx="8128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Nice Kitty?</a:t>
            </a:r>
            <a:endParaRPr lang="en-US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Medical Therapy </a:t>
            </a:r>
            <a:r>
              <a:rPr lang="en-US" dirty="0" smtClean="0">
                <a:ea typeface="+mj-ea"/>
                <a:cs typeface="+mj-cs"/>
              </a:rPr>
              <a:t>and Behavioral Modification 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277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Urinary tract infections</a:t>
            </a:r>
          </a:p>
          <a:p>
            <a:pPr lvl="1" eaLnBrk="1" hangingPunct="1"/>
            <a:r>
              <a:rPr lang="en-US" smtClean="0"/>
              <a:t>House training</a:t>
            </a:r>
          </a:p>
          <a:p>
            <a:pPr lvl="1" eaLnBrk="1" hangingPunct="1"/>
            <a:r>
              <a:rPr lang="en-US" smtClean="0"/>
              <a:t>Litter box training</a:t>
            </a:r>
          </a:p>
          <a:p>
            <a:pPr eaLnBrk="1" hangingPunct="1"/>
            <a:r>
              <a:rPr lang="en-US" smtClean="0"/>
              <a:t>Weight Loss</a:t>
            </a:r>
          </a:p>
          <a:p>
            <a:pPr lvl="1" eaLnBrk="1" hangingPunct="1"/>
            <a:r>
              <a:rPr lang="en-US" smtClean="0"/>
              <a:t>Controlled walking</a:t>
            </a:r>
          </a:p>
          <a:p>
            <a:pPr eaLnBrk="1" hangingPunct="1"/>
            <a:r>
              <a:rPr lang="en-US" smtClean="0"/>
              <a:t>Cage Rest</a:t>
            </a:r>
          </a:p>
          <a:p>
            <a:pPr lvl="2" eaLnBrk="1" hangingPunct="1"/>
            <a:r>
              <a:rPr lang="en-US" smtClean="0"/>
              <a:t>Crate training</a:t>
            </a:r>
          </a:p>
          <a:p>
            <a:pPr lvl="2" eaLnBrk="1" hangingPunct="1"/>
            <a:r>
              <a:rPr lang="en-US" smtClean="0"/>
              <a:t>Mental stimulation</a:t>
            </a:r>
          </a:p>
          <a:p>
            <a:pPr lvl="2" eaLnBrk="1" hangingPunct="1">
              <a:buFont typeface="Wingdings" pitchFamily="-107" charset="2"/>
              <a:buNone/>
            </a:pPr>
            <a:endParaRPr lang="en-US" smtClean="0"/>
          </a:p>
          <a:p>
            <a:pPr lvl="2" eaLnBrk="1" hangingPunct="1">
              <a:buFont typeface="Wingdings" pitchFamily="-107" charset="2"/>
              <a:buNone/>
            </a:pPr>
            <a:r>
              <a:rPr lang="en-US" smtClean="0"/>
              <a:t>							</a:t>
            </a:r>
          </a:p>
          <a:p>
            <a:pPr lvl="2" eaLnBrk="1" hangingPunct="1">
              <a:buFont typeface="Wingdings" pitchFamily="-107" charset="2"/>
              <a:buNone/>
            </a:pPr>
            <a:endParaRPr lang="en-US" smtClean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3505200"/>
            <a:ext cx="3108325" cy="310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Feline Lower Urinary Tract Disease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Stress is a significant factor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Environmental Therapy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Client education: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Litter box management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Stress reduction: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Activity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Feliway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Core Areas/Safety Zones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Amitriptyline?</a:t>
            </a:r>
          </a:p>
          <a:p>
            <a:pPr lvl="2" eaLnBrk="1" hangingPunct="1">
              <a:lnSpc>
                <a:spcPct val="90000"/>
              </a:lnSpc>
              <a:buFont typeface="Wingdings" pitchFamily="-107" charset="2"/>
              <a:buNone/>
            </a:pPr>
            <a:endParaRPr lang="en-US" smtClean="0"/>
          </a:p>
          <a:p>
            <a:pPr lvl="2"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smtClean="0"/>
              <a:t>		www.vet.ohio-state.edu/indoorcat</a:t>
            </a:r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1688" y="1905000"/>
            <a:ext cx="2805112" cy="374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Overview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²"/>
              <a:defRPr/>
            </a:pPr>
            <a:r>
              <a:rPr lang="en-US" dirty="0" smtClean="0">
                <a:ea typeface="+mn-ea"/>
                <a:cs typeface="+mn-cs"/>
              </a:rPr>
              <a:t>Statistics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²"/>
              <a:defRPr/>
            </a:pPr>
            <a:r>
              <a:rPr lang="en-US" dirty="0" smtClean="0">
                <a:ea typeface="+mn-ea"/>
                <a:cs typeface="+mn-cs"/>
              </a:rPr>
              <a:t>Behavioral problems clients expect you to know.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²"/>
              <a:defRPr/>
            </a:pPr>
            <a:r>
              <a:rPr lang="en-US" dirty="0" smtClean="0">
                <a:ea typeface="+mn-ea"/>
                <a:cs typeface="+mn-cs"/>
              </a:rPr>
              <a:t>Behavioral problems you should be able to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	properly refer.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²"/>
              <a:defRPr/>
            </a:pPr>
            <a:r>
              <a:rPr lang="en-US" dirty="0" smtClean="0">
                <a:ea typeface="+mn-ea"/>
                <a:cs typeface="+mn-cs"/>
              </a:rPr>
              <a:t>Safety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²"/>
              <a:defRPr/>
            </a:pPr>
            <a:r>
              <a:rPr lang="en-US" dirty="0" smtClean="0">
                <a:ea typeface="+mn-ea"/>
                <a:cs typeface="+mn-cs"/>
              </a:rPr>
              <a:t>Behavioral modification as a part of your medical treatment.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²"/>
              <a:defRPr/>
            </a:pPr>
            <a:r>
              <a:rPr lang="en-US" dirty="0" smtClean="0">
                <a:ea typeface="+mn-ea"/>
                <a:cs typeface="+mn-cs"/>
              </a:rPr>
              <a:t>Reasons to include behavior in your clinic.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²"/>
              <a:defRPr/>
            </a:pPr>
            <a:r>
              <a:rPr lang="en-US" dirty="0" smtClean="0">
                <a:ea typeface="+mn-ea"/>
                <a:cs typeface="+mn-cs"/>
              </a:rPr>
              <a:t>How do I learn more about behavior?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²"/>
              <a:defRPr/>
            </a:pPr>
            <a:r>
              <a:rPr lang="en-US" dirty="0" smtClean="0">
                <a:ea typeface="+mn-ea"/>
                <a:cs typeface="+mn-cs"/>
              </a:rPr>
              <a:t>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Reasons to include behavior in your practice: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Keep patients in the practice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Increase the quality of medicine delivered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Attract new clients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Increase client esteem for practice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Keep staff happy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Bond clients to the practice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Bond pets to the practice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Have well behaved patients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Increase the life expectancy of your patients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Increase the number of pets owned by the average client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		</a:t>
            </a:r>
            <a:r>
              <a:rPr lang="en-US" sz="1800" dirty="0" smtClean="0">
                <a:ea typeface="+mn-ea"/>
                <a:cs typeface="+mn-cs"/>
              </a:rPr>
              <a:t>Rolan Tripp, DVM</a:t>
            </a:r>
            <a:endParaRPr lang="en-US" dirty="0" smtClean="0">
              <a:ea typeface="+mn-ea"/>
              <a:cs typeface="+mn-cs"/>
            </a:endParaRP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How do I learn more about behavior?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Linda Case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Behavior Club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Veterinary Conferences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Puppy works –www.puppyworks.com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Purdue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Read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Volunteer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CCHS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Blood donor dogs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Training 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Resources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ü"/>
              <a:defRPr/>
            </a:pPr>
            <a:r>
              <a:rPr lang="en-US" dirty="0" smtClean="0">
                <a:ea typeface="+mn-ea"/>
                <a:cs typeface="+mn-cs"/>
              </a:rPr>
              <a:t>The Culture Clash by Jean Donaldson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ü"/>
              <a:defRPr/>
            </a:pPr>
            <a:r>
              <a:rPr lang="en-US" dirty="0" smtClean="0">
                <a:ea typeface="+mn-ea"/>
                <a:cs typeface="+mn-cs"/>
              </a:rPr>
              <a:t>Don’t Shoot the Dog by Karen Pryor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ü"/>
              <a:defRPr/>
            </a:pPr>
            <a:r>
              <a:rPr lang="en-US" dirty="0" smtClean="0">
                <a:ea typeface="+mn-ea"/>
                <a:cs typeface="+mn-cs"/>
              </a:rPr>
              <a:t>The Other End of the Leash by Patricia McConnell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ü"/>
              <a:defRPr/>
            </a:pPr>
            <a:r>
              <a:rPr lang="en-US" dirty="0" smtClean="0">
                <a:ea typeface="+mn-ea"/>
                <a:cs typeface="+mn-cs"/>
              </a:rPr>
              <a:t>Dog Language by Roger Abrantes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ü"/>
              <a:defRPr/>
            </a:pPr>
            <a:r>
              <a:rPr lang="en-US" dirty="0" smtClean="0">
                <a:ea typeface="+mn-ea"/>
                <a:cs typeface="+mn-cs"/>
              </a:rPr>
              <a:t>I’ll be Home Soon by Patricia McConnell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ü"/>
              <a:defRPr/>
            </a:pPr>
            <a:r>
              <a:rPr lang="en-US" dirty="0" smtClean="0">
                <a:ea typeface="+mn-ea"/>
                <a:cs typeface="+mn-cs"/>
              </a:rPr>
              <a:t>Fastidious Feline by Patricia McConnell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ü"/>
              <a:defRPr/>
            </a:pPr>
            <a:r>
              <a:rPr lang="en-US" dirty="0" smtClean="0">
                <a:ea typeface="+mn-ea"/>
                <a:cs typeface="+mn-cs"/>
              </a:rPr>
              <a:t>Way to Go by Patricia McConnell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ü"/>
              <a:defRPr/>
            </a:pPr>
            <a:r>
              <a:rPr lang="en-US" dirty="0" smtClean="0">
                <a:ea typeface="+mn-ea"/>
                <a:cs typeface="+mn-cs"/>
              </a:rPr>
              <a:t>Before and After You Get Your Puppy by Ian Dunbar</a:t>
            </a:r>
          </a:p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" charset="2"/>
              <a:buChar char="ü"/>
              <a:defRPr/>
            </a:pPr>
            <a:r>
              <a:rPr lang="en-US" dirty="0" smtClean="0">
                <a:ea typeface="+mn-ea"/>
                <a:cs typeface="+mn-cs"/>
              </a:rPr>
              <a:t>Handbook of Behavioral Problems of the Dog and Cat by Gary Landsberg</a:t>
            </a: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Large Animals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Sorry</a:t>
            </a:r>
          </a:p>
          <a:p>
            <a:pPr eaLnBrk="1" hangingPunct="1"/>
            <a:r>
              <a:rPr lang="en-US" smtClean="0"/>
              <a:t>Temple Grandin </a:t>
            </a:r>
          </a:p>
          <a:p>
            <a:pPr eaLnBrk="1" hangingPunct="1"/>
            <a:r>
              <a:rPr lang="en-US" smtClean="0"/>
              <a:t>Safety, Safety, Safety!!!!!!!!</a:t>
            </a:r>
          </a:p>
          <a:p>
            <a:pPr eaLnBrk="1" hangingPunct="1"/>
            <a:r>
              <a:rPr lang="en-US" smtClean="0"/>
              <a:t>Large Animal Clinic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Questions?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52538"/>
            <a:ext cx="4203700" cy="560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Feline Statistics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7" charset="2"/>
              <a:buChar char="§"/>
            </a:pPr>
            <a:r>
              <a:rPr lang="en-US" smtClean="0"/>
              <a:t>28% of cats are relinquished to shelters because of behavioral problems</a:t>
            </a:r>
          </a:p>
          <a:p>
            <a:pPr eaLnBrk="1" hangingPunct="1">
              <a:buFont typeface="Wingdings" pitchFamily="-107" charset="2"/>
              <a:buChar char="§"/>
            </a:pPr>
            <a:r>
              <a:rPr lang="en-US" smtClean="0"/>
              <a:t>4-9 million cats die each year in shelters.</a:t>
            </a:r>
          </a:p>
          <a:p>
            <a:pPr eaLnBrk="1" hangingPunct="1">
              <a:buFont typeface="Wingdings" pitchFamily="-107" charset="2"/>
              <a:buChar char="§"/>
            </a:pPr>
            <a:r>
              <a:rPr lang="en-US" smtClean="0"/>
              <a:t>18-33% die due to behavioral problems in shelters.</a:t>
            </a:r>
          </a:p>
          <a:p>
            <a:pPr eaLnBrk="1" hangingPunct="1">
              <a:buFont typeface="Wingdings" pitchFamily="-107" charset="2"/>
              <a:buChar char="§"/>
            </a:pPr>
            <a:r>
              <a:rPr lang="en-US" smtClean="0"/>
              <a:t>Top 4 Behavioral Problems:</a:t>
            </a:r>
          </a:p>
          <a:p>
            <a:pPr lvl="1" eaLnBrk="1" hangingPunct="1">
              <a:buFont typeface="Wingdings" pitchFamily="-107" charset="2"/>
              <a:buChar char="§"/>
            </a:pPr>
            <a:r>
              <a:rPr lang="en-US" smtClean="0"/>
              <a:t>House soiling</a:t>
            </a:r>
          </a:p>
          <a:p>
            <a:pPr lvl="1" eaLnBrk="1" hangingPunct="1">
              <a:buFont typeface="Wingdings" pitchFamily="-107" charset="2"/>
              <a:buChar char="§"/>
            </a:pPr>
            <a:r>
              <a:rPr lang="en-US" smtClean="0"/>
              <a:t>Problems between pets</a:t>
            </a:r>
          </a:p>
          <a:p>
            <a:pPr lvl="1" eaLnBrk="1" hangingPunct="1">
              <a:buFont typeface="Wingdings" pitchFamily="-107" charset="2"/>
              <a:buChar char="§"/>
            </a:pPr>
            <a:r>
              <a:rPr lang="en-US" smtClean="0"/>
              <a:t>Aggression towards humans</a:t>
            </a:r>
          </a:p>
          <a:p>
            <a:pPr lvl="1" eaLnBrk="1" hangingPunct="1">
              <a:buFont typeface="Wingdings" pitchFamily="-107" charset="2"/>
              <a:buChar char="§"/>
            </a:pPr>
            <a:r>
              <a:rPr lang="en-US" smtClean="0"/>
              <a:t>Destructive behaviors</a:t>
            </a:r>
          </a:p>
          <a:p>
            <a:pPr lvl="1" eaLnBrk="1" hangingPunct="1">
              <a:buFont typeface="Wingdings 2" pitchFamily="-107" charset="2"/>
              <a:buNone/>
            </a:pPr>
            <a:r>
              <a:rPr lang="en-US" smtClean="0"/>
              <a:t>	</a:t>
            </a:r>
            <a:r>
              <a:rPr lang="en-US" sz="1600" smtClean="0"/>
              <a:t>Bonnie Beaver, “Feline Behavior: A Guide for Veterinarians”</a:t>
            </a:r>
            <a:r>
              <a:rPr lang="en-US" smtClean="0"/>
              <a:t>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Canine Statistics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7" charset="2"/>
              <a:buChar char="§"/>
            </a:pPr>
            <a:r>
              <a:rPr lang="en-US" smtClean="0"/>
              <a:t>Aggression is the most commonly reported behavioral problem in dogs.</a:t>
            </a:r>
          </a:p>
          <a:p>
            <a:pPr eaLnBrk="1" hangingPunct="1">
              <a:buFont typeface="Wingdings" pitchFamily="-107" charset="2"/>
              <a:buChar char="§"/>
            </a:pPr>
            <a:r>
              <a:rPr lang="en-US" smtClean="0"/>
              <a:t>1-3 million people in the United States are bitten by dogs each year.</a:t>
            </a:r>
          </a:p>
          <a:p>
            <a:pPr eaLnBrk="1" hangingPunct="1">
              <a:buFont typeface="Wingdings" pitchFamily="-107" charset="2"/>
              <a:buChar char="§"/>
            </a:pPr>
            <a:r>
              <a:rPr lang="en-US" smtClean="0"/>
              <a:t>Children are bitten more than adults.</a:t>
            </a:r>
          </a:p>
          <a:p>
            <a:pPr eaLnBrk="1" hangingPunct="1">
              <a:buFont typeface="Wingdings" pitchFamily="-107" charset="2"/>
              <a:buChar char="§"/>
            </a:pPr>
            <a:r>
              <a:rPr lang="en-US" smtClean="0"/>
              <a:t>More than half a million of these bites result in serious injury.</a:t>
            </a:r>
          </a:p>
          <a:p>
            <a:pPr eaLnBrk="1" hangingPunct="1">
              <a:buFont typeface="Wingdings 2" pitchFamily="-107" charset="2"/>
              <a:buNone/>
            </a:pPr>
            <a:endParaRPr lang="en-US" smtClean="0"/>
          </a:p>
          <a:p>
            <a:pPr eaLnBrk="1" hangingPunct="1">
              <a:buFont typeface="Wingdings 2" pitchFamily="-107" charset="2"/>
              <a:buNone/>
            </a:pPr>
            <a:r>
              <a:rPr lang="en-US" smtClean="0"/>
              <a:t>		</a:t>
            </a:r>
            <a:r>
              <a:rPr lang="en-US" sz="1600" smtClean="0"/>
              <a:t>Linda Case, “The Dog Its Behavior, Nutrition &amp; Health”</a:t>
            </a:r>
            <a:endParaRPr lang="en-US" smtClean="0"/>
          </a:p>
          <a:p>
            <a:pPr eaLnBrk="1" hangingPunct="1">
              <a:buFont typeface="Wingdings 2" pitchFamily="-107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Clients expect you to know: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 2" pitchFamily="-107" charset="2"/>
              <a:buNone/>
            </a:pPr>
            <a:endParaRPr lang="en-US" sz="4000" smtClean="0"/>
          </a:p>
          <a:p>
            <a:pPr algn="ctr" eaLnBrk="1" hangingPunct="1">
              <a:buFont typeface="Wingdings 2" pitchFamily="-107" charset="2"/>
              <a:buNone/>
            </a:pPr>
            <a:r>
              <a:rPr lang="en-US" sz="8800" smtClean="0"/>
              <a:t>Everything!!!!!!!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What you should really know: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>
                <a:ea typeface="+mn-ea"/>
                <a:cs typeface="+mn-cs"/>
              </a:rPr>
              <a:t>Canine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</a:rPr>
              <a:t>Basic behavior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</a:rPr>
              <a:t>Proper handling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</a:rPr>
              <a:t>House training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>
                <a:ea typeface="+mn-ea"/>
              </a:rPr>
              <a:t>Crate training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>
                <a:ea typeface="+mn-ea"/>
              </a:rPr>
              <a:t>Puppy biting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>
                <a:ea typeface="+mn-ea"/>
              </a:rPr>
              <a:t>Jumping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>
                <a:ea typeface="+mn-ea"/>
              </a:rPr>
              <a:t>Destructive behaviors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endParaRPr lang="en-US" dirty="0">
              <a:ea typeface="+mn-ea"/>
            </a:endParaRPr>
          </a:p>
        </p:txBody>
      </p:sp>
      <p:sp>
        <p:nvSpPr>
          <p:cNvPr id="20484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 eaLnBrk="1" hangingPunct="1"/>
            <a:r>
              <a:rPr lang="en-US" smtClean="0"/>
              <a:t>Proper socialization</a:t>
            </a:r>
          </a:p>
          <a:p>
            <a:pPr lvl="1" eaLnBrk="1" hangingPunct="1"/>
            <a:r>
              <a:rPr lang="en-US" smtClean="0"/>
              <a:t>Proper introduction </a:t>
            </a:r>
          </a:p>
          <a:p>
            <a:pPr lvl="1" eaLnBrk="1" hangingPunct="1"/>
            <a:r>
              <a:rPr lang="en-US" smtClean="0"/>
              <a:t>Separation anxiety </a:t>
            </a:r>
          </a:p>
          <a:p>
            <a:pPr lvl="1" eaLnBrk="1" hangingPunct="1"/>
            <a:r>
              <a:rPr lang="en-US" smtClean="0"/>
              <a:t>Barking</a:t>
            </a:r>
          </a:p>
          <a:p>
            <a:pPr lvl="1" eaLnBrk="1" hangingPunct="1"/>
            <a:r>
              <a:rPr lang="en-US" smtClean="0"/>
              <a:t>Importance of mental stimulation</a:t>
            </a:r>
          </a:p>
          <a:p>
            <a:pPr lvl="1" eaLnBrk="1" hangingPunct="1"/>
            <a:r>
              <a:rPr lang="en-US" smtClean="0"/>
              <a:t>Dogs and children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you should really know: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48640" indent="-411480" eaLnBrk="1" fontAlgn="auto" hangingPunct="1"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n-US" dirty="0" smtClean="0"/>
              <a:t>Feline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/>
              <a:t>Basic behavior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/>
              <a:t>Proper handling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/>
              <a:t>Litter box training and prevention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/>
              <a:t>Kitten biting and clawing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/>
              <a:t>Destructive behaviors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 smtClean="0"/>
              <a:t>Jumping on Countertops </a:t>
            </a:r>
          </a:p>
          <a:p>
            <a:pPr marL="868680" lvl="1" indent="-283464" eaLnBrk="1" fontAlgn="auto" hangingPunct="1">
              <a:spcAft>
                <a:spcPts val="0"/>
              </a:spcAft>
              <a:buFont typeface="Wingdings 2"/>
              <a:buChar char=""/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21508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 eaLnBrk="1" hangingPunct="1"/>
            <a:r>
              <a:rPr lang="en-US" smtClean="0"/>
              <a:t>Proper socialization</a:t>
            </a:r>
          </a:p>
          <a:p>
            <a:pPr lvl="1" eaLnBrk="1" hangingPunct="1"/>
            <a:r>
              <a:rPr lang="en-US" smtClean="0"/>
              <a:t>Proper introduction</a:t>
            </a:r>
          </a:p>
          <a:p>
            <a:pPr lvl="1" eaLnBrk="1" hangingPunct="1"/>
            <a:r>
              <a:rPr lang="en-US" smtClean="0"/>
              <a:t>Petting aggression</a:t>
            </a:r>
          </a:p>
          <a:p>
            <a:pPr lvl="1" eaLnBrk="1" hangingPunct="1"/>
            <a:r>
              <a:rPr lang="en-US" smtClean="0"/>
              <a:t>Predatory aggression</a:t>
            </a:r>
          </a:p>
          <a:p>
            <a:pPr lvl="1" eaLnBrk="1" hangingPunct="1"/>
            <a:r>
              <a:rPr lang="en-US" smtClean="0"/>
              <a:t>Importance of mental stimulation</a:t>
            </a:r>
          </a:p>
          <a:p>
            <a:pPr lvl="1" eaLnBrk="1" hangingPunct="1"/>
            <a:r>
              <a:rPr lang="en-US" smtClean="0"/>
              <a:t>Separation Anxiety</a:t>
            </a:r>
          </a:p>
          <a:p>
            <a:pPr lvl="1" eaLnBrk="1" hangingPunct="1"/>
            <a:r>
              <a:rPr lang="en-US" smtClean="0"/>
              <a:t>Cats and children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128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Bad Kitty?</a:t>
            </a:r>
            <a:endParaRPr lang="en-US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What you should refer: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3555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Aggression</a:t>
            </a:r>
          </a:p>
          <a:p>
            <a:pPr eaLnBrk="1" hangingPunct="1"/>
            <a:r>
              <a:rPr lang="en-US" smtClean="0"/>
              <a:t>Separation Anxiety</a:t>
            </a:r>
          </a:p>
          <a:p>
            <a:pPr eaLnBrk="1" hangingPunct="1"/>
            <a:r>
              <a:rPr lang="en-US" smtClean="0"/>
              <a:t>Suggestions not working</a:t>
            </a:r>
          </a:p>
          <a:p>
            <a:pPr eaLnBrk="1" hangingPunct="1"/>
            <a:r>
              <a:rPr lang="en-US" smtClean="0"/>
              <a:t>Suspect more going on</a:t>
            </a:r>
          </a:p>
          <a:p>
            <a:pPr eaLnBrk="1" hangingPunct="1"/>
            <a:r>
              <a:rPr lang="en-US" smtClean="0"/>
              <a:t>Unusual situation</a:t>
            </a:r>
          </a:p>
          <a:p>
            <a:pPr eaLnBrk="1" hangingPunct="1"/>
            <a:r>
              <a:rPr lang="en-US" smtClean="0"/>
              <a:t>Time commitment</a:t>
            </a:r>
          </a:p>
          <a:p>
            <a:pPr eaLnBrk="1" hangingPunct="1"/>
            <a:r>
              <a:rPr lang="en-US" smtClean="0"/>
              <a:t>Children involved</a:t>
            </a:r>
          </a:p>
          <a:p>
            <a:pPr eaLnBrk="1" hangingPunct="1"/>
            <a:r>
              <a:rPr lang="en-US" smtClean="0"/>
              <a:t>Pharmacotherapy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/>
          <a:srcRect l="14891" b="-4044"/>
          <a:stretch>
            <a:fillRect/>
          </a:stretch>
        </p:blipFill>
        <p:spPr bwMode="auto">
          <a:xfrm>
            <a:off x="5257800" y="3382963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ヒラギノ丸ゴ Pro W4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ＭＳ 明朝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Apex.thmx</Template>
  <TotalTime>4302</TotalTime>
  <Words>626</Words>
  <Application>Microsoft Macintosh PowerPoint</Application>
  <PresentationFormat>On-screen Show (4:3)</PresentationFormat>
  <Paragraphs>156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ＭＳ Ｐゴシック</vt:lpstr>
      <vt:lpstr>Lucida Sans</vt:lpstr>
      <vt:lpstr>Book Antiqua</vt:lpstr>
      <vt:lpstr>Wingdings 2</vt:lpstr>
      <vt:lpstr>Wingdings</vt:lpstr>
      <vt:lpstr>Wingdings 3</vt:lpstr>
      <vt:lpstr>Calibri</vt:lpstr>
      <vt:lpstr>Apex</vt:lpstr>
      <vt:lpstr>Behavioral Medicine</vt:lpstr>
      <vt:lpstr>Overview</vt:lpstr>
      <vt:lpstr>Feline Statistics</vt:lpstr>
      <vt:lpstr>Canine Statistics</vt:lpstr>
      <vt:lpstr>Clients expect you to know:</vt:lpstr>
      <vt:lpstr>What you should really know:</vt:lpstr>
      <vt:lpstr>What you should really know:</vt:lpstr>
      <vt:lpstr>Bad Kitty?</vt:lpstr>
      <vt:lpstr>What you should refer:</vt:lpstr>
      <vt:lpstr>Your safety at work</vt:lpstr>
      <vt:lpstr>Subtle Signs</vt:lpstr>
      <vt:lpstr>Slide 12</vt:lpstr>
      <vt:lpstr>How about cats?</vt:lpstr>
      <vt:lpstr>Subtle Signs</vt:lpstr>
      <vt:lpstr>Slide 15</vt:lpstr>
      <vt:lpstr>Slide 16</vt:lpstr>
      <vt:lpstr>Nice Kitty?</vt:lpstr>
      <vt:lpstr>Medical Therapy and Behavioral Modification </vt:lpstr>
      <vt:lpstr>Feline Lower Urinary Tract Disease</vt:lpstr>
      <vt:lpstr>Reasons to include behavior in your practice:</vt:lpstr>
      <vt:lpstr>How do I learn more about behavior?</vt:lpstr>
      <vt:lpstr>Resources</vt:lpstr>
      <vt:lpstr>Large Animals</vt:lpstr>
      <vt:lpstr>Questions?</vt:lpstr>
    </vt:vector>
  </TitlesOfParts>
  <Company/>
  <LinksUpToDate>false</LinksUpToDate>
  <SharedDoc>false</SharedDoc>
  <HyperlinksChanged>false</HyperlinksChanged>
  <AppVersion>12.0257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MEdicine</dc:title>
  <dc:creator>Rebecca Buraglio</dc:creator>
  <cp:lastModifiedBy>Rebecca Buraglio</cp:lastModifiedBy>
  <cp:revision>23</cp:revision>
  <dcterms:created xsi:type="dcterms:W3CDTF">2008-10-06T01:53:08Z</dcterms:created>
  <dcterms:modified xsi:type="dcterms:W3CDTF">2008-10-06T01:53:42Z</dcterms:modified>
</cp:coreProperties>
</file>